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Coming Soon"/>
      <p:regular r:id="rId35"/>
    </p:embeddedFont>
    <p:embeddedFont>
      <p:font typeface="Gamja Flowe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omingSoon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GamjaFlower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e5ef6359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0e5ef63598_2_75:notes"/>
          <p:cNvSpPr/>
          <p:nvPr>
            <p:ph idx="2" type="sldImg"/>
          </p:nvPr>
        </p:nvSpPr>
        <p:spPr>
          <a:xfrm>
            <a:off x="942649" y="685800"/>
            <a:ext cx="497337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14734c03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14734c03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e5ef63598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0e5ef63598_5_48:notes"/>
          <p:cNvSpPr/>
          <p:nvPr>
            <p:ph idx="2" type="sldImg"/>
          </p:nvPr>
        </p:nvSpPr>
        <p:spPr>
          <a:xfrm>
            <a:off x="942649" y="685800"/>
            <a:ext cx="4973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01456fb81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01456fb81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1456fb81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1456fb81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1456fb81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1456fb8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01456fb8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01456fb8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e5ef63598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30e5ef63598_5_60:notes"/>
          <p:cNvSpPr/>
          <p:nvPr>
            <p:ph idx="2" type="sldImg"/>
          </p:nvPr>
        </p:nvSpPr>
        <p:spPr>
          <a:xfrm>
            <a:off x="942649" y="685800"/>
            <a:ext cx="4973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014734c036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014734c036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14734c036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14734c03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1456fb8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1456fb8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e5ef63598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0e5ef63598_2_92:notes"/>
          <p:cNvSpPr/>
          <p:nvPr>
            <p:ph idx="2" type="sldImg"/>
          </p:nvPr>
        </p:nvSpPr>
        <p:spPr>
          <a:xfrm>
            <a:off x="942649" y="685800"/>
            <a:ext cx="497337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14734c03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014734c03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e5ef63598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30e5ef63598_5_72:notes"/>
          <p:cNvSpPr/>
          <p:nvPr>
            <p:ph idx="2" type="sldImg"/>
          </p:nvPr>
        </p:nvSpPr>
        <p:spPr>
          <a:xfrm>
            <a:off x="942649" y="685800"/>
            <a:ext cx="4973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e5ef63598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e5ef63598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csv </a:t>
            </a:r>
            <a:r>
              <a:rPr lang="ko"/>
              <a:t>파일을 읽어서 세부 카테고리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 중 액세서리에 해당하는 카테고리만 리스트에 담아서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db에서 이미지 링크를 가져와서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카테고리가 액세서리에 해당하면 1번 폴더에 이미지 다운로드, 그렇지 않으면 0번 폴더에 이미지 다운로드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(이거 하는데 새벽 3시까지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모델은 </a:t>
            </a:r>
            <a:r>
              <a:rPr lang="ko">
                <a:solidFill>
                  <a:schemeClr val="dk1"/>
                </a:solidFill>
                <a:highlight>
                  <a:srgbClr val="F5F5F5"/>
                </a:highlight>
              </a:rPr>
              <a:t>vit_h_14 사용</a:t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e5ef63598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e5ef63598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csv 파일을 읽어서 세부 카테고리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 중 액세서리에 해당하는 카테고리만 리스트에 담아서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db에서 이미지 링크를 가져와서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카테고리가 액세서리에 해당하면 1번 폴더에 이미지 다운로드, 그렇지 않으면 0번 폴더에 이미지 다운로드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(이거 하는데 새벽 3시까지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모델은 </a:t>
            </a:r>
            <a:r>
              <a:rPr lang="ko">
                <a:solidFill>
                  <a:schemeClr val="dk1"/>
                </a:solidFill>
                <a:highlight>
                  <a:srgbClr val="F5F5F5"/>
                </a:highlight>
              </a:rPr>
              <a:t>vit_h_14 사용</a:t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0e5ef63598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0e5ef63598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csv 파일을 읽어서 세부 카테고리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 중 액세서리에 해당하는 카테고리만 리스트에 담아서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db에서 이미지 링크를 가져와서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카테고리가 액세서리에 해당하면 1번 폴더에 이미지 다운로드, 그렇지 않으면 0번 폴더에 이미지 다운로드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(이거 하는데 새벽 3시까지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모델은 </a:t>
            </a:r>
            <a:r>
              <a:rPr lang="ko">
                <a:solidFill>
                  <a:schemeClr val="dk1"/>
                </a:solidFill>
                <a:highlight>
                  <a:srgbClr val="F5F5F5"/>
                </a:highlight>
              </a:rPr>
              <a:t>vit_h_14 사용</a:t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e5ef63598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e5ef63598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csv 파일을 읽어서 세부 카테고리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 중 액세서리에 해당하는 카테고리만 리스트에 담아서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db에서 이미지 링크를 가져와서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카테고리가 액세서리에 해당하면 1번 폴더에 이미지 다운로드, 그렇지 않으면 0번 폴더에 이미지 다운로드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(이거 하는데 새벽 3시까지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모델은 </a:t>
            </a:r>
            <a:r>
              <a:rPr lang="ko">
                <a:solidFill>
                  <a:schemeClr val="dk1"/>
                </a:solidFill>
                <a:highlight>
                  <a:srgbClr val="F5F5F5"/>
                </a:highlight>
              </a:rPr>
              <a:t>vit_h_14 사용</a:t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0e5ef63598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0e5ef63598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csv 파일을 읽어서 세부 카테고리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 중 액세서리에 해당하는 카테고리만 리스트에 담아서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db에서 이미지 링크를 가져와서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카테고리가 액세서리에 해당하면 1번 폴더에 이미지 다운로드, 그렇지 않으면 0번 폴더에 이미지 다운로드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(이거 하는데 새벽 3시까지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모델은 </a:t>
            </a:r>
            <a:r>
              <a:rPr lang="ko">
                <a:solidFill>
                  <a:schemeClr val="dk1"/>
                </a:solidFill>
                <a:highlight>
                  <a:srgbClr val="F5F5F5"/>
                </a:highlight>
              </a:rPr>
              <a:t>vit_h_14 사용</a:t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014734c036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014734c036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csv 파일을 읽어서 세부 카테고리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 중 액세서리에 해당하는 카테고리만 리스트에 담아서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db에서 이미지 링크를 가져와서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세부 카테고리가 액세서리에 해당하면 1번 폴더에 이미지 다운로드, 그렇지 않으면 0번 폴더에 이미지 다운로드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(이거 하는데 새벽 3시까지 함)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모델은 </a:t>
            </a:r>
            <a:r>
              <a:rPr lang="ko">
                <a:solidFill>
                  <a:schemeClr val="dk1"/>
                </a:solidFill>
                <a:highlight>
                  <a:srgbClr val="F5F5F5"/>
                </a:highlight>
              </a:rPr>
              <a:t>vit_h_14 사용</a:t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5F5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14734c03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3014734c036_4_7:notes"/>
          <p:cNvSpPr/>
          <p:nvPr>
            <p:ph idx="2" type="sldImg"/>
          </p:nvPr>
        </p:nvSpPr>
        <p:spPr>
          <a:xfrm>
            <a:off x="942649" y="685800"/>
            <a:ext cx="4973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e5ef6359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0e5ef63598_4_0:notes"/>
          <p:cNvSpPr/>
          <p:nvPr>
            <p:ph idx="2" type="sldImg"/>
          </p:nvPr>
        </p:nvSpPr>
        <p:spPr>
          <a:xfrm>
            <a:off x="942649" y="685800"/>
            <a:ext cx="4973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e5ef6359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e5ef6359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0e5ef63598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0e5ef63598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e5ef63598_4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e5ef63598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e5ef63598_4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e5ef63598_4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e5ef63598_4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e5ef63598_4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0e5ef63598_4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0e5ef63598_4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731520" y="2089158"/>
            <a:ext cx="8290560" cy="1441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463040" y="3810923"/>
            <a:ext cx="6827520" cy="1718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487680" y="269318"/>
            <a:ext cx="8778240" cy="1120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87680" y="1569203"/>
            <a:ext cx="8778240" cy="4438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770467" y="4321536"/>
            <a:ext cx="8290560" cy="1335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770467" y="2850409"/>
            <a:ext cx="8290560" cy="14711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487680" y="269318"/>
            <a:ext cx="8778240" cy="1120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87680" y="1569203"/>
            <a:ext cx="4307840" cy="4438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958080" y="1569203"/>
            <a:ext cx="4307840" cy="4438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487680" y="269318"/>
            <a:ext cx="8778240" cy="1120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87680" y="1505377"/>
            <a:ext cx="4309534" cy="6273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487680" y="2132747"/>
            <a:ext cx="4309534" cy="387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954693" y="1505377"/>
            <a:ext cx="4311227" cy="6273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954693" y="2132747"/>
            <a:ext cx="4311227" cy="387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487680" y="269318"/>
            <a:ext cx="8778240" cy="1120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87680" y="267761"/>
            <a:ext cx="3208867" cy="11395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13387" y="267761"/>
            <a:ext cx="5452533" cy="5739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87680" y="1407301"/>
            <a:ext cx="3208867" cy="4600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911774" y="4707610"/>
            <a:ext cx="5852160" cy="55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911774" y="600905"/>
            <a:ext cx="5852160" cy="4035094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911774" y="5263370"/>
            <a:ext cx="5852160" cy="789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87680" y="269318"/>
            <a:ext cx="8778240" cy="1120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657653" y="-600770"/>
            <a:ext cx="4438293" cy="877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299551" y="2041127"/>
            <a:ext cx="5738178" cy="2194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829151" y="-72153"/>
            <a:ext cx="5738178" cy="6421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87680" y="269318"/>
            <a:ext cx="8778240" cy="1120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87680" y="1569203"/>
            <a:ext cx="8778240" cy="4438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876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332480" y="6233225"/>
            <a:ext cx="30886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990080" y="6233225"/>
            <a:ext cx="2275840" cy="3580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3" Type="http://schemas.openxmlformats.org/officeDocument/2006/relationships/image" Target="../media/image12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5" Type="http://schemas.openxmlformats.org/officeDocument/2006/relationships/image" Target="../media/image6.png"/><Relationship Id="rId1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13" Type="http://schemas.openxmlformats.org/officeDocument/2006/relationships/image" Target="../media/image3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32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44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49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3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4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48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54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5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3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53.png"/><Relationship Id="rId13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5" Type="http://schemas.openxmlformats.org/officeDocument/2006/relationships/image" Target="../media/image41.png"/><Relationship Id="rId14" Type="http://schemas.openxmlformats.org/officeDocument/2006/relationships/image" Target="../media/image50.png"/><Relationship Id="rId17" Type="http://schemas.openxmlformats.org/officeDocument/2006/relationships/image" Target="../media/image60.png"/><Relationship Id="rId16" Type="http://schemas.openxmlformats.org/officeDocument/2006/relationships/image" Target="../media/image5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65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0.png"/><Relationship Id="rId13" Type="http://schemas.openxmlformats.org/officeDocument/2006/relationships/image" Target="../media/image16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5" Type="http://schemas.openxmlformats.org/officeDocument/2006/relationships/image" Target="../media/image32.png"/><Relationship Id="rId14" Type="http://schemas.openxmlformats.org/officeDocument/2006/relationships/image" Target="../media/image23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71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3.png"/><Relationship Id="rId13" Type="http://schemas.openxmlformats.org/officeDocument/2006/relationships/image" Target="../media/image23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4.png"/><Relationship Id="rId9" Type="http://schemas.openxmlformats.org/officeDocument/2006/relationships/image" Target="../media/image21.png"/><Relationship Id="rId15" Type="http://schemas.openxmlformats.org/officeDocument/2006/relationships/image" Target="../media/image67.png"/><Relationship Id="rId14" Type="http://schemas.openxmlformats.org/officeDocument/2006/relationships/image" Target="../media/image22.png"/><Relationship Id="rId16" Type="http://schemas.openxmlformats.org/officeDocument/2006/relationships/image" Target="../media/image68.jp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1.png"/><Relationship Id="rId13" Type="http://schemas.openxmlformats.org/officeDocument/2006/relationships/image" Target="../media/image3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1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3.png"/><Relationship Id="rId13" Type="http://schemas.openxmlformats.org/officeDocument/2006/relationships/image" Target="../media/image28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32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32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1173" y="3350125"/>
            <a:ext cx="622700" cy="1457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3200" y="3350125"/>
            <a:ext cx="784602" cy="122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7493" y="3350125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6613" y="3350125"/>
            <a:ext cx="871780" cy="144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37653" y="3350125"/>
            <a:ext cx="660062" cy="1183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79040" y="3350125"/>
            <a:ext cx="971412" cy="98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65707" y="373620"/>
            <a:ext cx="622700" cy="13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83200" y="373620"/>
            <a:ext cx="697424" cy="98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87413" y="373620"/>
            <a:ext cx="859326" cy="139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05387" y="373620"/>
            <a:ext cx="772148" cy="117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8187" y="373620"/>
            <a:ext cx="622700" cy="12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51680" y="373620"/>
            <a:ext cx="709878" cy="144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9925" y="1146456"/>
            <a:ext cx="9144001" cy="326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1926113" y="138438"/>
            <a:ext cx="5259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model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50471" y="147825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1746" y="147825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13950" y="1357150"/>
            <a:ext cx="6094661" cy="6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79675" y="2114225"/>
            <a:ext cx="5864569" cy="28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/>
          <p:nvPr>
            <p:ph idx="4294967295" type="ctrTitle"/>
          </p:nvPr>
        </p:nvSpPr>
        <p:spPr>
          <a:xfrm>
            <a:off x="426745" y="1906145"/>
            <a:ext cx="8290500" cy="14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하</a:t>
            </a: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의 분류</a:t>
            </a:r>
            <a:endParaRPr sz="55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05" name="Google Shape;305;p35"/>
          <p:cNvSpPr txBox="1"/>
          <p:nvPr>
            <p:ph idx="4294967295" type="subTitle"/>
          </p:nvPr>
        </p:nvSpPr>
        <p:spPr>
          <a:xfrm>
            <a:off x="3884525" y="3548125"/>
            <a:ext cx="4101000" cy="10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구성윤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382" y="260995"/>
            <a:ext cx="622700" cy="13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6463" y="260995"/>
            <a:ext cx="859326" cy="139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4437" y="260995"/>
            <a:ext cx="772148" cy="1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512" y="260995"/>
            <a:ext cx="622700" cy="12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887" y="236886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1881" y="261000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7190" y="261012"/>
            <a:ext cx="971412" cy="98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모델 선정</a:t>
            </a: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1540727"/>
            <a:ext cx="8839201" cy="3242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1540725"/>
            <a:ext cx="8839199" cy="32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데이터 전처리</a:t>
            </a: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35" name="Google Shape;335;p37"/>
          <p:cNvSpPr txBox="1"/>
          <p:nvPr>
            <p:ph idx="4294967295" type="subTitle"/>
          </p:nvPr>
        </p:nvSpPr>
        <p:spPr>
          <a:xfrm>
            <a:off x="231000" y="3204450"/>
            <a:ext cx="8913000" cy="24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그냥했지 이유가 있냐…-_-아…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686127"/>
            <a:ext cx="6384201" cy="18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9875" y="2328563"/>
            <a:ext cx="736282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544050" y="2893079"/>
            <a:ext cx="6049350" cy="2110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학습</a:t>
            </a: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54" name="Google Shape;354;p38"/>
          <p:cNvSpPr txBox="1"/>
          <p:nvPr>
            <p:ph idx="4294967295" type="subTitle"/>
          </p:nvPr>
        </p:nvSpPr>
        <p:spPr>
          <a:xfrm>
            <a:off x="182375" y="1514275"/>
            <a:ext cx="8913000" cy="24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그냥했지 이유가 있냐…-_-아…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55" name="Google Shape;3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5825" y="1600200"/>
            <a:ext cx="821055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90248" y="2664625"/>
            <a:ext cx="7630249" cy="20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결과</a:t>
            </a: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 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72" name="Google Shape;372;p39"/>
          <p:cNvSpPr txBox="1"/>
          <p:nvPr>
            <p:ph idx="4294967295" type="subTitle"/>
          </p:nvPr>
        </p:nvSpPr>
        <p:spPr>
          <a:xfrm>
            <a:off x="5354275" y="1514275"/>
            <a:ext cx="3741000" cy="24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그냥했지 이유가 있냐…-_-아…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8625" y="1453475"/>
            <a:ext cx="3251150" cy="30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959075" y="1453475"/>
            <a:ext cx="4264850" cy="30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53900" y="1606294"/>
            <a:ext cx="3251149" cy="273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>
            <p:ph idx="4294967295" type="ctrTitle"/>
          </p:nvPr>
        </p:nvSpPr>
        <p:spPr>
          <a:xfrm>
            <a:off x="426745" y="1906145"/>
            <a:ext cx="8290500" cy="14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신발 </a:t>
            </a: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분류</a:t>
            </a:r>
            <a:endParaRPr sz="55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391" name="Google Shape;391;p40"/>
          <p:cNvSpPr txBox="1"/>
          <p:nvPr>
            <p:ph idx="4294967295" type="subTitle"/>
          </p:nvPr>
        </p:nvSpPr>
        <p:spPr>
          <a:xfrm>
            <a:off x="3884525" y="3548125"/>
            <a:ext cx="4101000" cy="10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김이현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392" name="Google Shape;39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382" y="260995"/>
            <a:ext cx="622700" cy="13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6463" y="260995"/>
            <a:ext cx="859326" cy="139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4437" y="260995"/>
            <a:ext cx="772148" cy="1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512" y="260995"/>
            <a:ext cx="622700" cy="12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887" y="236886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1881" y="261000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7190" y="261012"/>
            <a:ext cx="971412" cy="98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200">
                <a:latin typeface="Gamja Flower"/>
                <a:ea typeface="Gamja Flower"/>
                <a:cs typeface="Gamja Flower"/>
                <a:sym typeface="Gamja Flower"/>
              </a:rPr>
              <a:t>전처리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>
            <p:ph idx="4294967295" type="subTitle"/>
          </p:nvPr>
        </p:nvSpPr>
        <p:spPr>
          <a:xfrm>
            <a:off x="269475" y="1233300"/>
            <a:ext cx="4921500" cy="218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5442">
                <a:latin typeface="Gamja Flower"/>
                <a:ea typeface="Gamja Flower"/>
                <a:cs typeface="Gamja Flower"/>
                <a:sym typeface="Gamja Flower"/>
              </a:rPr>
              <a:t>Flip  flops</a:t>
            </a:r>
            <a:endParaRPr sz="5442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5442">
                <a:latin typeface="Gamja Flower"/>
                <a:ea typeface="Gamja Flower"/>
                <a:cs typeface="Gamja Flower"/>
                <a:sym typeface="Gamja Flower"/>
              </a:rPr>
              <a:t>Sandal</a:t>
            </a:r>
            <a:endParaRPr sz="5442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5442">
                <a:latin typeface="Gamja Flower"/>
                <a:ea typeface="Gamja Flower"/>
                <a:cs typeface="Gamja Flower"/>
                <a:sym typeface="Gamja Flower"/>
              </a:rPr>
              <a:t>Shoes</a:t>
            </a:r>
            <a:endParaRPr sz="5442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5442">
                <a:latin typeface="Gamja Flower"/>
                <a:ea typeface="Gamja Flower"/>
                <a:cs typeface="Gamja Flower"/>
                <a:sym typeface="Gamja Flower"/>
              </a:rPr>
              <a:t>—&gt; 1</a:t>
            </a:r>
            <a:endParaRPr sz="5442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16650" y="1429513"/>
            <a:ext cx="3571076" cy="6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94199" y="2148175"/>
            <a:ext cx="3615975" cy="12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64250" y="3462551"/>
            <a:ext cx="5999501" cy="14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1"/>
          <p:cNvSpPr txBox="1"/>
          <p:nvPr>
            <p:ph idx="4294967295" type="subTitle"/>
          </p:nvPr>
        </p:nvSpPr>
        <p:spPr>
          <a:xfrm>
            <a:off x="731200" y="4876450"/>
            <a:ext cx="7576800" cy="37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852"/>
              <a:buNone/>
            </a:pPr>
            <a:r>
              <a:rPr lang="ko" sz="1317">
                <a:latin typeface="Gamja Flower"/>
                <a:ea typeface="Gamja Flower"/>
                <a:cs typeface="Gamja Flower"/>
                <a:sym typeface="Gamja Flower"/>
              </a:rPr>
              <a:t>출처 :  https://www.kaggle.com/datasets/paramaggarwal/fashion-product-images-dataset</a:t>
            </a:r>
            <a:endParaRPr sz="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975" y="401800"/>
            <a:ext cx="1559325" cy="46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0900" y="1976126"/>
            <a:ext cx="3111086" cy="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900" y="2925863"/>
            <a:ext cx="5105901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10900" y="3446500"/>
            <a:ext cx="3111075" cy="725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21976" y="3446500"/>
            <a:ext cx="2553824" cy="162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0908" y="1384963"/>
            <a:ext cx="4237844" cy="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idx="1" type="body"/>
          </p:nvPr>
        </p:nvSpPr>
        <p:spPr>
          <a:xfrm>
            <a:off x="2707525" y="228400"/>
            <a:ext cx="4536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학습 모델 선정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44" name="Google Shape;4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 txBox="1"/>
          <p:nvPr>
            <p:ph idx="4294967295" type="subTitle"/>
          </p:nvPr>
        </p:nvSpPr>
        <p:spPr>
          <a:xfrm>
            <a:off x="2567970" y="1519607"/>
            <a:ext cx="2937900" cy="11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4100">
                <a:latin typeface="Gamja Flower"/>
                <a:ea typeface="Gamja Flower"/>
                <a:cs typeface="Gamja Flower"/>
                <a:sym typeface="Gamja Flower"/>
              </a:rPr>
              <a:t>Inception_ V3</a:t>
            </a:r>
            <a:endParaRPr sz="4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>
            <a:off x="2567973" y="1935885"/>
            <a:ext cx="284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2" name="Google Shape;45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43"/>
          <p:cNvSpPr txBox="1"/>
          <p:nvPr>
            <p:ph idx="4294967295" type="subTitle"/>
          </p:nvPr>
        </p:nvSpPr>
        <p:spPr>
          <a:xfrm>
            <a:off x="475968" y="1528425"/>
            <a:ext cx="2159700" cy="11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4100">
                <a:latin typeface="Gamja Flower"/>
                <a:ea typeface="Gamja Flower"/>
                <a:cs typeface="Gamja Flower"/>
                <a:sym typeface="Gamja Flower"/>
              </a:rPr>
              <a:t>ViT_H_14 </a:t>
            </a: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  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56" name="Google Shape;456;p43"/>
          <p:cNvSpPr txBox="1"/>
          <p:nvPr>
            <p:ph idx="4294967295" type="subTitle"/>
          </p:nvPr>
        </p:nvSpPr>
        <p:spPr>
          <a:xfrm>
            <a:off x="5490426" y="2755675"/>
            <a:ext cx="3478200" cy="11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4100">
                <a:latin typeface="Gamja Flower"/>
                <a:ea typeface="Gamja Flower"/>
                <a:cs typeface="Gamja Flower"/>
                <a:sym typeface="Gamja Flower"/>
              </a:rPr>
              <a:t>efficientnet_bo</a:t>
            </a:r>
            <a:endParaRPr sz="4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5458775" y="2710775"/>
            <a:ext cx="3331800" cy="76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43"/>
          <p:cNvCxnSpPr/>
          <p:nvPr/>
        </p:nvCxnSpPr>
        <p:spPr>
          <a:xfrm>
            <a:off x="444225" y="1936612"/>
            <a:ext cx="2066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9" name="Google Shape;459;p43"/>
          <p:cNvPicPr preferRelativeResize="0"/>
          <p:nvPr/>
        </p:nvPicPr>
        <p:blipFill>
          <a:blip r:embed="rId12">
            <a:alphaModFix amt="71000"/>
          </a:blip>
          <a:stretch>
            <a:fillRect/>
          </a:stretch>
        </p:blipFill>
        <p:spPr>
          <a:xfrm>
            <a:off x="125825" y="2710783"/>
            <a:ext cx="5140851" cy="233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34045" y="2505577"/>
            <a:ext cx="238125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4294967295" type="title"/>
          </p:nvPr>
        </p:nvSpPr>
        <p:spPr>
          <a:xfrm>
            <a:off x="500226" y="1345025"/>
            <a:ext cx="8154900" cy="79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ng Soon"/>
                <a:ea typeface="Coming Soon"/>
                <a:cs typeface="Coming Soon"/>
                <a:sym typeface="Coming Soon"/>
              </a:rPr>
              <a:t>INDEX</a:t>
            </a:r>
            <a:endParaRPr>
              <a:latin typeface="Coming Soon"/>
              <a:ea typeface="Coming Soon"/>
              <a:cs typeface="Coming Soon"/>
              <a:sym typeface="Coming Soon"/>
            </a:endParaRPr>
          </a:p>
        </p:txBody>
      </p:sp>
      <p:sp>
        <p:nvSpPr>
          <p:cNvPr id="147" name="Google Shape;147;p26"/>
          <p:cNvSpPr txBox="1"/>
          <p:nvPr>
            <p:ph idx="4294967295" type="body"/>
          </p:nvPr>
        </p:nvSpPr>
        <p:spPr>
          <a:xfrm>
            <a:off x="500225" y="2190600"/>
            <a:ext cx="2048400" cy="26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[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송은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]</a:t>
            </a:r>
            <a:endParaRPr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DB </a:t>
            </a: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구축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상의 분류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PPT 제작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48" name="Google Shape;148;p26"/>
          <p:cNvSpPr txBox="1"/>
          <p:nvPr>
            <p:ph idx="4294967295" type="body"/>
          </p:nvPr>
        </p:nvSpPr>
        <p:spPr>
          <a:xfrm>
            <a:off x="2397750" y="2212975"/>
            <a:ext cx="2048400" cy="26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[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성윤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]</a:t>
            </a:r>
            <a:endParaRPr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DB 구축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하</a:t>
            </a: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의 분류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PPT 제작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49" name="Google Shape;149;p26"/>
          <p:cNvSpPr txBox="1"/>
          <p:nvPr>
            <p:ph idx="4294967295" type="body"/>
          </p:nvPr>
        </p:nvSpPr>
        <p:spPr>
          <a:xfrm>
            <a:off x="4572000" y="2212975"/>
            <a:ext cx="2048400" cy="26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[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이현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]</a:t>
            </a:r>
            <a:endParaRPr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웹 디자인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신발 </a:t>
            </a: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분류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PPT 제작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50" name="Google Shape;150;p26"/>
          <p:cNvSpPr txBox="1"/>
          <p:nvPr>
            <p:ph idx="4294967295" type="body"/>
          </p:nvPr>
        </p:nvSpPr>
        <p:spPr>
          <a:xfrm>
            <a:off x="6606725" y="2190600"/>
            <a:ext cx="2048400" cy="268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[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영주</a:t>
            </a:r>
            <a:r>
              <a:rPr lang="ko">
                <a:latin typeface="Gamja Flower"/>
                <a:ea typeface="Gamja Flower"/>
                <a:cs typeface="Gamja Flower"/>
                <a:sym typeface="Gamja Flower"/>
              </a:rPr>
              <a:t>]</a:t>
            </a:r>
            <a:endParaRPr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64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웹 개발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액세서리 </a:t>
            </a: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분류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Gamja Flower"/>
              <a:buChar char="-"/>
            </a:pPr>
            <a:r>
              <a:rPr lang="ko" sz="2600">
                <a:latin typeface="Gamja Flower"/>
                <a:ea typeface="Gamja Flower"/>
                <a:cs typeface="Gamja Flower"/>
                <a:sym typeface="Gamja Flower"/>
              </a:rPr>
              <a:t>PPT 제작</a:t>
            </a:r>
            <a:endParaRPr sz="26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2884" y="1312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16883" y="161237"/>
            <a:ext cx="477640" cy="969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71992" y="161237"/>
            <a:ext cx="605788" cy="809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63742" y="161237"/>
            <a:ext cx="757235" cy="57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3152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788008" y="161237"/>
            <a:ext cx="512589" cy="78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92430" y="1612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0187" y="1128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90099" y="345000"/>
            <a:ext cx="675686" cy="95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4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200">
                <a:latin typeface="Gamja Flower"/>
                <a:ea typeface="Gamja Flower"/>
                <a:cs typeface="Gamja Flower"/>
                <a:sym typeface="Gamja Flower"/>
              </a:rPr>
              <a:t>결과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66" name="Google Shape;4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9876" y="1250577"/>
            <a:ext cx="3186974" cy="36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/>
          <p:nvPr/>
        </p:nvSpPr>
        <p:spPr>
          <a:xfrm>
            <a:off x="1207475" y="4463050"/>
            <a:ext cx="3186900" cy="18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4"/>
          <p:cNvSpPr txBox="1"/>
          <p:nvPr>
            <p:ph idx="4294967295" type="subTitle"/>
          </p:nvPr>
        </p:nvSpPr>
        <p:spPr>
          <a:xfrm>
            <a:off x="4789850" y="4048725"/>
            <a:ext cx="4323000" cy="88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Loss  : 0.057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Score :  0.95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79" name="Google Shape;479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72525" y="1355400"/>
            <a:ext cx="4490765" cy="2224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5"/>
          <p:cNvSpPr txBox="1"/>
          <p:nvPr>
            <p:ph idx="4294967295" type="ctrTitle"/>
          </p:nvPr>
        </p:nvSpPr>
        <p:spPr>
          <a:xfrm>
            <a:off x="426745" y="1906145"/>
            <a:ext cx="8290500" cy="14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액세서리 </a:t>
            </a: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분류</a:t>
            </a:r>
            <a:endParaRPr sz="55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485" name="Google Shape;485;p45"/>
          <p:cNvSpPr txBox="1"/>
          <p:nvPr>
            <p:ph idx="4294967295" type="subTitle"/>
          </p:nvPr>
        </p:nvSpPr>
        <p:spPr>
          <a:xfrm>
            <a:off x="3884525" y="3548125"/>
            <a:ext cx="4101000" cy="10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김영주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486" name="Google Shape;4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382" y="260995"/>
            <a:ext cx="622700" cy="13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6463" y="260995"/>
            <a:ext cx="859326" cy="139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4437" y="260995"/>
            <a:ext cx="772148" cy="1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512" y="260995"/>
            <a:ext cx="622700" cy="12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887" y="236886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1881" y="261000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7190" y="261012"/>
            <a:ext cx="971412" cy="98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6"/>
          <p:cNvPicPr preferRelativeResize="0"/>
          <p:nvPr/>
        </p:nvPicPr>
        <p:blipFill rotWithShape="1">
          <a:blip r:embed="rId3">
            <a:alphaModFix/>
          </a:blip>
          <a:srcRect b="71745" l="0" r="0" t="0"/>
          <a:stretch/>
        </p:blipFill>
        <p:spPr>
          <a:xfrm>
            <a:off x="152400" y="152400"/>
            <a:ext cx="8142352" cy="180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 rotWithShape="1">
          <a:blip r:embed="rId3">
            <a:alphaModFix/>
          </a:blip>
          <a:srcRect b="0" l="0" r="0" t="57064"/>
          <a:stretch/>
        </p:blipFill>
        <p:spPr>
          <a:xfrm>
            <a:off x="152400" y="2171793"/>
            <a:ext cx="8142352" cy="273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6"/>
          <p:cNvSpPr/>
          <p:nvPr/>
        </p:nvSpPr>
        <p:spPr>
          <a:xfrm>
            <a:off x="2213900" y="766450"/>
            <a:ext cx="689100" cy="117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09112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73" y="0"/>
            <a:ext cx="7786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425" y="217138"/>
            <a:ext cx="7259160" cy="110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425" y="1478313"/>
            <a:ext cx="61912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63" y="152400"/>
            <a:ext cx="63778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2"/>
            <a:ext cx="6690650" cy="33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397" y="2949722"/>
            <a:ext cx="5663900" cy="20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400" y="312250"/>
            <a:ext cx="3857600" cy="5302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182" y="228120"/>
            <a:ext cx="622700" cy="13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4388" y="277420"/>
            <a:ext cx="859326" cy="139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7612" y="228120"/>
            <a:ext cx="772148" cy="1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9312" y="228120"/>
            <a:ext cx="622700" cy="12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-75313" y="236886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59681" y="228125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74990" y="228137"/>
            <a:ext cx="971412" cy="98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395924" y="277425"/>
            <a:ext cx="568267" cy="1033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39746" y="277425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999331" y="312252"/>
            <a:ext cx="879461" cy="76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697361" y="333622"/>
            <a:ext cx="784750" cy="111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8106" y="226115"/>
            <a:ext cx="879461" cy="76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06136" y="247485"/>
            <a:ext cx="784750" cy="111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08256" y="284175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80650" y="992325"/>
            <a:ext cx="3727724" cy="54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2"/>
          <p:cNvSpPr txBox="1"/>
          <p:nvPr>
            <p:ph idx="4294967295" type="ctrTitle"/>
          </p:nvPr>
        </p:nvSpPr>
        <p:spPr>
          <a:xfrm>
            <a:off x="-2160805" y="1929395"/>
            <a:ext cx="8290500" cy="14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웹 시연</a:t>
            </a:r>
            <a:endParaRPr sz="55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548" name="Google Shape;548;p52"/>
          <p:cNvSpPr txBox="1"/>
          <p:nvPr/>
        </p:nvSpPr>
        <p:spPr>
          <a:xfrm>
            <a:off x="1276275" y="1939575"/>
            <a:ext cx="43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28075" y="1808374"/>
            <a:ext cx="1079351" cy="321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4294967295" type="ctrTitle"/>
          </p:nvPr>
        </p:nvSpPr>
        <p:spPr>
          <a:xfrm>
            <a:off x="426745" y="1906145"/>
            <a:ext cx="8290500" cy="1441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>
                <a:latin typeface="Gamja Flower"/>
                <a:ea typeface="Gamja Flower"/>
                <a:cs typeface="Gamja Flower"/>
                <a:sym typeface="Gamja Flower"/>
              </a:rPr>
              <a:t>상의 분류</a:t>
            </a:r>
            <a:endParaRPr sz="55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74" name="Google Shape;174;p27"/>
          <p:cNvSpPr txBox="1"/>
          <p:nvPr>
            <p:ph idx="4294967295" type="subTitle"/>
          </p:nvPr>
        </p:nvSpPr>
        <p:spPr>
          <a:xfrm>
            <a:off x="3884525" y="3548125"/>
            <a:ext cx="4101000" cy="102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이송은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382" y="260995"/>
            <a:ext cx="622700" cy="13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6463" y="260995"/>
            <a:ext cx="859326" cy="139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4437" y="260995"/>
            <a:ext cx="772148" cy="11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1512" y="260995"/>
            <a:ext cx="622700" cy="127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887" y="236886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1881" y="261000"/>
            <a:ext cx="971412" cy="871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97190" y="261012"/>
            <a:ext cx="971412" cy="98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2653888" y="25837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주제 선정 배경 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187" name="Google Shape;187;p28"/>
          <p:cNvSpPr txBox="1"/>
          <p:nvPr>
            <p:ph idx="4294967295" type="subTitle"/>
          </p:nvPr>
        </p:nvSpPr>
        <p:spPr>
          <a:xfrm>
            <a:off x="1194950" y="1799600"/>
            <a:ext cx="7242300" cy="244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많은 </a:t>
            </a: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소비자들이 온라인 쇼핑을 선호하면서, 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3100">
                <a:latin typeface="Gamja Flower"/>
                <a:ea typeface="Gamja Flower"/>
                <a:cs typeface="Gamja Flower"/>
                <a:sym typeface="Gamja Flower"/>
              </a:rPr>
              <a:t>수많은 패션 제품을 신속하게 분류하고 적절한 카테고리에 배치하는 것이 매우 중요해졌습니다</a:t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2653875" y="90025"/>
            <a:ext cx="4323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DB 소개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421" y="1128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1651402"/>
            <a:ext cx="8839201" cy="270587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948600" y="4555325"/>
            <a:ext cx="6480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9"/>
          <p:cNvSpPr txBox="1"/>
          <p:nvPr>
            <p:ph idx="4294967295" type="subTitle"/>
          </p:nvPr>
        </p:nvSpPr>
        <p:spPr>
          <a:xfrm>
            <a:off x="1523400" y="4539725"/>
            <a:ext cx="6097200" cy="41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SzPts val="935"/>
              <a:buNone/>
            </a:pPr>
            <a:r>
              <a:rPr lang="ko" sz="2235">
                <a:latin typeface="Gamja Flower"/>
                <a:ea typeface="Gamja Flower"/>
                <a:cs typeface="Gamja Flower"/>
                <a:sym typeface="Gamja Flower"/>
              </a:rPr>
              <a:t>DB 에 저장된 이미지 링크를 읽어서 로컬에 이미지 저장  </a:t>
            </a:r>
            <a:endParaRPr sz="2235">
              <a:latin typeface="Gamja Flower"/>
              <a:ea typeface="Gamja Flower"/>
              <a:cs typeface="Gamja Flower"/>
              <a:sym typeface="Gamja Flower"/>
            </a:endParaRPr>
          </a:p>
        </p:txBody>
      </p:sp>
      <p:sp>
        <p:nvSpPr>
          <p:cNvPr id="216" name="Google Shape;216;p29"/>
          <p:cNvSpPr/>
          <p:nvPr/>
        </p:nvSpPr>
        <p:spPr>
          <a:xfrm>
            <a:off x="535625" y="1927250"/>
            <a:ext cx="413100" cy="292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38" y="1301175"/>
            <a:ext cx="8199774" cy="3675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2806275" y="90025"/>
            <a:ext cx="4536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데이터 가져오기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/>
          <p:nvPr/>
        </p:nvSpPr>
        <p:spPr>
          <a:xfrm>
            <a:off x="2593275" y="1729700"/>
            <a:ext cx="20286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93275" y="2063975"/>
            <a:ext cx="4558297" cy="2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/>
          <p:nvPr/>
        </p:nvSpPr>
        <p:spPr>
          <a:xfrm>
            <a:off x="2593275" y="2063975"/>
            <a:ext cx="4536000" cy="247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/>
          <p:nvPr/>
        </p:nvSpPr>
        <p:spPr>
          <a:xfrm>
            <a:off x="4918575" y="2063975"/>
            <a:ext cx="2180100" cy="2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27146" y="1651446"/>
            <a:ext cx="1364286" cy="6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2707525" y="228400"/>
            <a:ext cx="4536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학습 모델 선정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6696" y="131250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1450" y="1397057"/>
            <a:ext cx="6147799" cy="1174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1450" y="2601999"/>
            <a:ext cx="6621475" cy="13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861438" y="4060700"/>
            <a:ext cx="70215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Gamja Flower"/>
                <a:ea typeface="Gamja Flower"/>
                <a:cs typeface="Gamja Flower"/>
                <a:sym typeface="Gamja Flower"/>
              </a:rPr>
              <a:t>정확도와 모델 크기가 가장 적합한 것으로 선정</a:t>
            </a:r>
            <a:endParaRPr sz="2300">
              <a:solidFill>
                <a:schemeClr val="dk1"/>
              </a:solidFill>
              <a:latin typeface="Gamja Flower"/>
              <a:ea typeface="Gamja Flower"/>
              <a:cs typeface="Gamja Flower"/>
              <a:sym typeface="Gamja Flower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dk1"/>
                </a:solidFill>
                <a:latin typeface="Gamja Flower"/>
                <a:ea typeface="Gamja Flower"/>
                <a:cs typeface="Gamja Flower"/>
                <a:sym typeface="Gamja Flower"/>
              </a:rPr>
              <a:t>하나의 페이지에서 모든 모델을 함께 돌리기 위해 같은 모델 사용  </a:t>
            </a:r>
            <a:endParaRPr sz="2300">
              <a:solidFill>
                <a:schemeClr val="dk1"/>
              </a:solidFill>
              <a:latin typeface="Gamja Flower"/>
              <a:ea typeface="Gamja Flower"/>
              <a:cs typeface="Gamja Flower"/>
              <a:sym typeface="Gamja Flow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idx="1" type="body"/>
          </p:nvPr>
        </p:nvSpPr>
        <p:spPr>
          <a:xfrm>
            <a:off x="2118375" y="76000"/>
            <a:ext cx="5259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Hyper Parameter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83425" y="1795100"/>
            <a:ext cx="5312475" cy="25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1926113" y="138438"/>
            <a:ext cx="5259000" cy="7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ko" sz="5800">
                <a:latin typeface="Gamja Flower"/>
                <a:ea typeface="Gamja Flower"/>
                <a:cs typeface="Gamja Flower"/>
                <a:sym typeface="Gamja Flower"/>
              </a:rPr>
              <a:t>train dataset</a:t>
            </a:r>
            <a:endParaRPr sz="5200">
              <a:latin typeface="Gamja Flower"/>
              <a:ea typeface="Gamja Flower"/>
              <a:cs typeface="Gamja Flower"/>
              <a:sym typeface="Gamja Flower"/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37" y="131250"/>
            <a:ext cx="664036" cy="919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400" y="131250"/>
            <a:ext cx="594138" cy="77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6993" y="131250"/>
            <a:ext cx="477640" cy="83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6462" y="131250"/>
            <a:ext cx="547539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0752671">
            <a:off x="11837" y="120911"/>
            <a:ext cx="9254099" cy="119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6609" y="112850"/>
            <a:ext cx="489290" cy="88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36155" y="142837"/>
            <a:ext cx="757235" cy="65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37174" y="161237"/>
            <a:ext cx="675686" cy="9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50471" y="147825"/>
            <a:ext cx="535889" cy="64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1661077"/>
            <a:ext cx="8839201" cy="2253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